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350C74E-5805-4EE5-AE4D-D5076F179634}" type="datetimeFigureOut">
              <a:rPr lang="ru-RU" smtClean="0"/>
              <a:t>14.11.2018</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2E9795C-DAAF-468E-97C6-CA60024528C4}"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19149240"/>
      </p:ext>
    </p:extLst>
  </p:cSld>
  <p:clrMapOvr>
    <a:overrideClrMapping bg1="lt1" tx1="dk1" bg2="lt2" tx2="dk2" accent1="accent1" accent2="accent2" accent3="accent3" accent4="accent4" accent5="accent5" accent6="accent6" hlink="hlink" folHlink="folHlink"/>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50C74E-5805-4EE5-AE4D-D5076F179634}"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3039440467"/>
      </p:ext>
    </p:extLst>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50C74E-5805-4EE5-AE4D-D5076F179634}"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3164956349"/>
      </p:ext>
    </p:extLst>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50C74E-5805-4EE5-AE4D-D5076F179634}"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3803603415"/>
      </p:ext>
    </p:extLst>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350C74E-5805-4EE5-AE4D-D5076F179634}" type="datetimeFigureOut">
              <a:rPr lang="ru-RU" smtClean="0"/>
              <a:t>14.11.2018</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2E9795C-DAAF-468E-97C6-CA60024528C4}"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16527040"/>
      </p:ext>
    </p:extLst>
  </p:cSld>
  <p:clrMapOvr>
    <a:overrideClrMapping bg1="dk1" tx1="lt1" bg2="dk2" tx2="lt2" accent1="accent1" accent2="accent2" accent3="accent3" accent4="accent4" accent5="accent5" accent6="accent6" hlink="hlink" folHlink="folHlink"/>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350C74E-5805-4EE5-AE4D-D5076F179634}" type="datetimeFigureOut">
              <a:rPr lang="ru-RU" smtClean="0"/>
              <a:t>14.11.2018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4286435553"/>
      </p:ext>
    </p:extLst>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350C74E-5805-4EE5-AE4D-D5076F179634}" type="datetimeFigureOut">
              <a:rPr lang="ru-RU" smtClean="0"/>
              <a:t>14.11.2018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2641306651"/>
      </p:ext>
    </p:extLst>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350C74E-5805-4EE5-AE4D-D5076F179634}" type="datetimeFigureOut">
              <a:rPr lang="ru-RU" smtClean="0"/>
              <a:t>14.11.2018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3670249318"/>
      </p:ext>
    </p:extLst>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0C74E-5805-4EE5-AE4D-D5076F179634}" type="datetimeFigureOut">
              <a:rPr lang="ru-RU" smtClean="0"/>
              <a:t>14.11.2018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2E9795C-DAAF-468E-97C6-CA60024528C4}" type="slidenum">
              <a:rPr lang="ru-RU" smtClean="0"/>
              <a:t>‹#›</a:t>
            </a:fld>
            <a:endParaRPr lang="ru-RU"/>
          </a:p>
        </p:txBody>
      </p:sp>
    </p:spTree>
    <p:extLst>
      <p:ext uri="{BB962C8B-B14F-4D97-AF65-F5344CB8AC3E}">
        <p14:creationId xmlns:p14="http://schemas.microsoft.com/office/powerpoint/2010/main" val="1279336653"/>
      </p:ext>
    </p:extLst>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50C74E-5805-4EE5-AE4D-D5076F179634}" type="datetimeFigureOut">
              <a:rPr lang="ru-RU" smtClean="0"/>
              <a:t>14.11.2018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2E9795C-DAAF-468E-97C6-CA60024528C4}"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598185"/>
      </p:ext>
    </p:extLst>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350C74E-5805-4EE5-AE4D-D5076F179634}" type="datetimeFigureOut">
              <a:rPr lang="ru-RU" smtClean="0"/>
              <a:t>14.11.2018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2E9795C-DAAF-468E-97C6-CA60024528C4}"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169899"/>
      </p:ext>
    </p:extLst>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350C74E-5805-4EE5-AE4D-D5076F179634}" type="datetimeFigureOut">
              <a:rPr lang="ru-RU" smtClean="0"/>
              <a:t>14.11.2018</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2E9795C-DAAF-468E-97C6-CA60024528C4}"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7409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wipe/>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29817"/>
          </a:xfrm>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                                           </a:t>
            </a:r>
            <a:r>
              <a:rPr lang="el-GR" sz="3600" b="1" dirty="0">
                <a:solidFill>
                  <a:srgbClr val="002060"/>
                </a:solidFill>
                <a:latin typeface="Times New Roman" panose="02020603050405020304" pitchFamily="18" charset="0"/>
                <a:cs typeface="Times New Roman" panose="02020603050405020304" pitchFamily="18" charset="0"/>
              </a:rPr>
              <a:t>Εκδοτικό έργο Κ.Ε.Π.</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94114" y="1171298"/>
            <a:ext cx="11106842" cy="4195481"/>
          </a:xfrm>
        </p:spPr>
        <p:txBody>
          <a:bodyPr>
            <a:normAutofit/>
          </a:bodyPr>
          <a:lstStyle/>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pPr marL="0" indent="0">
              <a:buNone/>
            </a:pPr>
            <a:r>
              <a:rPr lang="en-US" b="1" i="1" u="sng" dirty="0">
                <a:solidFill>
                  <a:srgbClr val="0070C0"/>
                </a:solidFill>
                <a:latin typeface="Times New Roman" panose="02020603050405020304" pitchFamily="18" charset="0"/>
                <a:cs typeface="Times New Roman" panose="02020603050405020304" pitchFamily="18" charset="0"/>
              </a:rPr>
              <a:t>1/</a:t>
            </a:r>
            <a:endParaRPr lang="ru-RU" dirty="0"/>
          </a:p>
          <a:p>
            <a:pPr lvl="0"/>
            <a:r>
              <a:rPr lang="el-GR" dirty="0">
                <a:solidFill>
                  <a:srgbClr val="002060"/>
                </a:solidFill>
                <a:latin typeface="Times New Roman" panose="02020603050405020304" pitchFamily="18" charset="0"/>
                <a:cs typeface="Times New Roman" panose="02020603050405020304" pitchFamily="18" charset="0"/>
              </a:rPr>
              <a:t>έκδοση εγχειριδίου ελληνικής γλώσσας για ρωσόφωνους της επιφανούς ελληνίστριας, φιλολόγου, καθηγήτριας του Κ.Ε.Π. κα Ειρήνης Μπελέτσκαγια «Η νεοελληνική σήμερα – εντατικό πρόγραμμα» (Δεκέμβριος 2007), και του βιβλίου ασκήσεων γραμματικής «Νέα Ελληνική σήμερα-πρακτικό εγχειρίδιο γραμματικής» (Δεκέμβριος 2010), καθώς και έκδοση Σχολικών Εγχειριδίων νεοελληνικής για παιδιά, μαθητές της 4ης και 5ης τάξης (Μάιος 2015), ενώ αναμένεται και έκδοση επιπρόσθετων παιδικών-σχολικών εγχειριδίων.  </a:t>
            </a:r>
            <a:endParaRPr lang="en-US" dirty="0">
              <a:solidFill>
                <a:srgbClr val="002060"/>
              </a:solidFill>
              <a:latin typeface="Times New Roman" panose="02020603050405020304" pitchFamily="18" charset="0"/>
              <a:cs typeface="Times New Roman" panose="02020603050405020304" pitchFamily="18" charset="0"/>
            </a:endParaRPr>
          </a:p>
          <a:p>
            <a:r>
              <a:rPr lang="el-GR" alt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Έκδοση του νέου σύγχρονου δίτομου διδακτικού εγχειριδίου της ελληνικής για παιδιά “Νέα Ελληνική Γλώσσα, Μέρος 1ο, επίπεδο Α0-Α1” και “Νέα Ελληνική Γλώσσα, Μέρος 2ο, επίπεδο Α1” (M;aiow 2015), καθώς και του 3ου Μέρους (Μάιος 2016).</a:t>
            </a:r>
            <a:endParaRPr lang="el-GR" altLang="ru-RU" dirty="0">
              <a:solidFill>
                <a:schemeClr val="tx1"/>
              </a:solidFill>
              <a:latin typeface="Arial" panose="020B0604020202020204" pitchFamily="34" charset="0"/>
            </a:endParaRPr>
          </a:p>
          <a:p>
            <a:pPr lvl="0"/>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1">
            <a:extLst>
              <a:ext uri="{FF2B5EF4-FFF2-40B4-BE49-F238E27FC236}">
                <a16:creationId xmlns:a16="http://schemas.microsoft.com/office/drawing/2014/main" id="{17E6678D-CE40-4491-8489-60DD3CB9473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2812" y="381586"/>
            <a:ext cx="4043223" cy="15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542690"/>
      </p:ext>
    </p:extLst>
  </p:cSld>
  <p:clrMapOvr>
    <a:masterClrMapping/>
  </p:clrMapOvr>
  <p:transition spd="slow" advClick="0" advTm="5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7338" y="1163782"/>
            <a:ext cx="6350983" cy="5694218"/>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	έκδοση στη ρωσική του μυθιστορήματος του γνωστού σύγχρονου Έλληνα συγγραφέα Μένη Κουμανταρέα "Η Φανέλα με το 9" (μετάφραση: Τατιάνα Κοκούρινα, εκδοτικός οίκος Κρατικού Πανεπιστημίου Μόσχας «Lomonosov», Ιούνιος 2010) </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«Μύθοι της Αρχαίας Ελλάδας» . Πρώτη δίγλωσση έκδοση από το Κ.Ε.Π. </a:t>
            </a: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Επανέκδοση του ιστορικού μυθιστορήματος του εξαιρετικού Έλληνα συγγραφέα Χάρη Τσιρκινίδη «Кόκκινο Ποτάμι», Οκτώβριος 2015</a:t>
            </a:r>
          </a:p>
        </p:txBody>
      </p:sp>
      <p:sp>
        <p:nvSpPr>
          <p:cNvPr id="4" name="Прямоугольник 3"/>
          <p:cNvSpPr/>
          <p:nvPr/>
        </p:nvSpPr>
        <p:spPr>
          <a:xfrm>
            <a:off x="3740727" y="548634"/>
            <a:ext cx="3822211" cy="369332"/>
          </a:xfrm>
          <a:prstGeom prst="rect">
            <a:avLst/>
          </a:prstGeom>
        </p:spPr>
        <p:txBody>
          <a:bodyPr wrap="square">
            <a:spAutoFit/>
          </a:bodyPr>
          <a:lstStyle/>
          <a:p>
            <a:pPr algn="ctr"/>
            <a:r>
              <a:rPr lang="en-US" b="1" i="1" u="sng" dirty="0">
                <a:solidFill>
                  <a:srgbClr val="0070C0"/>
                </a:solidFill>
                <a:latin typeface="Times New Roman" panose="02020603050405020304" pitchFamily="18" charset="0"/>
                <a:cs typeface="Times New Roman" panose="02020603050405020304" pitchFamily="18" charset="0"/>
              </a:rPr>
              <a:t>3/</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586689" y="733300"/>
            <a:ext cx="1477245" cy="2284049"/>
          </a:xfrm>
          <a:prstGeom prst="rect">
            <a:avLst/>
          </a:prstGeom>
        </p:spPr>
      </p:pic>
      <p:sp>
        <p:nvSpPr>
          <p:cNvPr id="6" name="Прямоугольник 5"/>
          <p:cNvSpPr/>
          <p:nvPr/>
        </p:nvSpPr>
        <p:spPr>
          <a:xfrm>
            <a:off x="5971607" y="2078182"/>
            <a:ext cx="2590502" cy="369332"/>
          </a:xfrm>
          <a:prstGeom prst="rect">
            <a:avLst/>
          </a:prstGeom>
        </p:spPr>
        <p:txBody>
          <a:bodyPr wrap="square">
            <a:spAutoFit/>
          </a:bodyPr>
          <a:lstStyle/>
          <a:p>
            <a:r>
              <a:rPr lang="ru-RU" dirty="0"/>
              <a:t> </a:t>
            </a:r>
          </a:p>
        </p:txBody>
      </p:sp>
      <p:sp>
        <p:nvSpPr>
          <p:cNvPr id="7" name="Rectangle 2"/>
          <p:cNvSpPr>
            <a:spLocks noChangeArrowheads="1"/>
          </p:cNvSpPr>
          <p:nvPr/>
        </p:nvSpPr>
        <p:spPr bwMode="auto">
          <a:xfrm>
            <a:off x="7908966" y="31986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57756" y="2539185"/>
            <a:ext cx="2242793" cy="2242793"/>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stretch>
            <a:fillRect/>
          </a:stretch>
        </p:blipFill>
        <p:spPr>
          <a:xfrm>
            <a:off x="7463231" y="4476997"/>
            <a:ext cx="1796922" cy="2191990"/>
          </a:xfrm>
          <a:prstGeom prst="rect">
            <a:avLst/>
          </a:prstGeom>
        </p:spPr>
      </p:pic>
    </p:spTree>
    <p:extLst>
      <p:ext uri="{BB962C8B-B14F-4D97-AF65-F5344CB8AC3E}">
        <p14:creationId xmlns:p14="http://schemas.microsoft.com/office/powerpoint/2010/main" val="1168325658"/>
      </p:ext>
    </p:extLst>
  </p:cSld>
  <p:clrMapOvr>
    <a:masterClrMapping/>
  </p:clrMapOvr>
  <p:transition spd="slow" advClick="0"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Обложка, в печать-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472" y="2321625"/>
            <a:ext cx="4667003" cy="31886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41912" y="1216300"/>
            <a:ext cx="9690264" cy="707886"/>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altLang="ru-RU" sz="20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Ολέγκ Εφίμοβ, Γιελένα Σιπιτσόβα: "Мύθοι της Αρχαίας Ελλάδας. Κοσμογονία"/ Πρόλογος – Δώρα Γιαννίτση. Ιανουάριος 2017.</a:t>
            </a:r>
            <a:endParaRPr lang="el-GR" alt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464063"/>
      </p:ext>
    </p:extLst>
  </p:cSld>
  <p:clrMapOvr>
    <a:masterClrMapping/>
  </p:clrMapOvr>
  <p:transition spd="slow" advClick="0"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1004936"/>
            <a:ext cx="9654638" cy="5740248"/>
          </a:xfrm>
        </p:spPr>
        <p:txBody>
          <a:bodyPr/>
          <a:lstStyle/>
          <a:p>
            <a:pPr marL="0" indent="0" algn="ctr">
              <a:buNone/>
            </a:pPr>
            <a:r>
              <a:rPr lang="en-US" b="1" i="1" u="sng" dirty="0">
                <a:solidFill>
                  <a:srgbClr val="0070C0"/>
                </a:solidFill>
                <a:latin typeface="Times New Roman" panose="02020603050405020304" pitchFamily="18" charset="0"/>
                <a:cs typeface="Times New Roman" panose="02020603050405020304" pitchFamily="18" charset="0"/>
              </a:rPr>
              <a:t>4/</a:t>
            </a:r>
            <a:endParaRPr lang="ru-RU" b="1" i="1" u="sng" dirty="0">
              <a:solidFill>
                <a:srgbClr val="0070C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«Οι Έλληνες της Μπαλακλάβας και της Σεβαστούπολης». Μόσχα, εκδοτικός οίκος «Indrik», 2013.</a:t>
            </a:r>
            <a:endParaRPr lang="ru-RU" dirty="0"/>
          </a:p>
        </p:txBody>
      </p:sp>
      <p:pic>
        <p:nvPicPr>
          <p:cNvPr id="5" name="Рисунок 4"/>
          <p:cNvPicPr>
            <a:picLocks noChangeAspect="1"/>
          </p:cNvPicPr>
          <p:nvPr/>
        </p:nvPicPr>
        <p:blipFill>
          <a:blip r:embed="rId2"/>
          <a:stretch>
            <a:fillRect/>
          </a:stretch>
        </p:blipFill>
        <p:spPr>
          <a:xfrm>
            <a:off x="7459417" y="2588821"/>
            <a:ext cx="2135845" cy="3063833"/>
          </a:xfrm>
          <a:prstGeom prst="rect">
            <a:avLst/>
          </a:prstGeom>
        </p:spPr>
      </p:pic>
    </p:spTree>
    <p:extLst>
      <p:ext uri="{BB962C8B-B14F-4D97-AF65-F5344CB8AC3E}">
        <p14:creationId xmlns:p14="http://schemas.microsoft.com/office/powerpoint/2010/main" val="4026161729"/>
      </p:ext>
    </p:extLst>
  </p:cSld>
  <p:clrMapOvr>
    <a:masterClrMapping/>
  </p:clrMapOvr>
  <p:transition spd="slow" advClick="0"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8774" y="724396"/>
            <a:ext cx="10821750" cy="5902036"/>
          </a:xfrm>
        </p:spPr>
        <p:txBody>
          <a:bodyPr>
            <a:normAutofit lnSpcReduction="10000"/>
          </a:bodyPr>
          <a:lstStyle/>
          <a:p>
            <a:pPr algn="just"/>
            <a:r>
              <a:rPr lang="el-GR" dirty="0">
                <a:solidFill>
                  <a:srgbClr val="002060"/>
                </a:solidFill>
                <a:latin typeface="Times New Roman" panose="02020603050405020304" pitchFamily="18" charset="0"/>
                <a:cs typeface="Times New Roman" panose="02020603050405020304" pitchFamily="18" charset="0"/>
              </a:rPr>
              <a:t>•	έκδοση καταλόγων-λευκωμάτων με την ευκαιρία των εκθέσεων ζωγραφικής «Το ωραίο δεν χρεάζεται τεκμηρίωση» (Απρίλιος 2007), «Η Ελλάδα μέσα από το βλέμμα Ρώσων ζωγράφων» (Απρίλιος 2008), «H Ελλάδα εμπνέει» (Μάιος 2010), «Οι Έλληνες της Μόσχας ζωγραφίζουν: μια συνάντηση γνωριμίας» (Ιούνιος 2011), της έκθεσης βιβλίου «Η ναυμαχία του Ναυαρίνου στα αρχεία της Κρατικής Βιβλιοθήκης της Ρωσίας», αφιερωμένης στη συμπλήρωση 180 ετών της ηρωικής Ναυμαχίας (Οκτώβριος 2007), έκδοση προγραμμάτων που συνοδεύουν συναυλίες που οργανώνει το Κ.Ε.Π., καθώς και έτνυπου ενημερωτικού υλικού για τη δράση και τα προγράμματά του. </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Έκδοση (σε ρωσική και ελληνική) του λευκώματος-βιβλιογραφικού οδηγού του Κ.Ε.Π. </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l-GR" dirty="0">
                <a:solidFill>
                  <a:srgbClr val="002060"/>
                </a:solidFill>
                <a:latin typeface="Times New Roman" panose="02020603050405020304" pitchFamily="18" charset="0"/>
                <a:cs typeface="Times New Roman" panose="02020603050405020304" pitchFamily="18" charset="0"/>
              </a:rPr>
              <a:t>«Η Ναυμαχία του Ναυαρίνου στα αρχεία της Κρατικής  Βιβλιοθήκης της Ρωσίας </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l-GR" dirty="0">
                <a:solidFill>
                  <a:srgbClr val="002060"/>
                </a:solidFill>
                <a:latin typeface="Times New Roman" panose="02020603050405020304" pitchFamily="18" charset="0"/>
                <a:cs typeface="Times New Roman" panose="02020603050405020304" pitchFamily="18" charset="0"/>
              </a:rPr>
              <a:t>(πρώην  Βιβλιοθήκης «Λένιν»)»,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786691" y="240402"/>
            <a:ext cx="364203" cy="369332"/>
          </a:xfrm>
          <a:prstGeom prst="rect">
            <a:avLst/>
          </a:prstGeom>
        </p:spPr>
        <p:txBody>
          <a:bodyPr wrap="none">
            <a:spAutoFit/>
          </a:bodyPr>
          <a:lstStyle/>
          <a:p>
            <a:pPr algn="ctr"/>
            <a:r>
              <a:rPr lang="en-US" b="1" i="1" u="sng" dirty="0">
                <a:solidFill>
                  <a:srgbClr val="0070C0"/>
                </a:solidFill>
                <a:latin typeface="Times New Roman" panose="02020603050405020304" pitchFamily="18" charset="0"/>
                <a:cs typeface="Times New Roman" panose="02020603050405020304" pitchFamily="18" charset="0"/>
              </a:rPr>
              <a:t>5/</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374703" y="2813508"/>
            <a:ext cx="3552381" cy="1780952"/>
          </a:xfrm>
          <a:prstGeom prst="rect">
            <a:avLst/>
          </a:prstGeom>
        </p:spPr>
      </p:pic>
      <p:pic>
        <p:nvPicPr>
          <p:cNvPr id="6" name="Рисунок 5"/>
          <p:cNvPicPr>
            <a:picLocks noChangeAspect="1"/>
          </p:cNvPicPr>
          <p:nvPr/>
        </p:nvPicPr>
        <p:blipFill>
          <a:blip r:embed="rId3"/>
          <a:stretch>
            <a:fillRect/>
          </a:stretch>
        </p:blipFill>
        <p:spPr>
          <a:xfrm>
            <a:off x="8104463" y="2813508"/>
            <a:ext cx="1219048" cy="1733333"/>
          </a:xfrm>
          <a:prstGeom prst="rect">
            <a:avLst/>
          </a:prstGeom>
        </p:spPr>
      </p:pic>
      <p:pic>
        <p:nvPicPr>
          <p:cNvPr id="7" name="Рисунок 6"/>
          <p:cNvPicPr>
            <a:picLocks noChangeAspect="1"/>
          </p:cNvPicPr>
          <p:nvPr/>
        </p:nvPicPr>
        <p:blipFill>
          <a:blip r:embed="rId4"/>
          <a:stretch>
            <a:fillRect/>
          </a:stretch>
        </p:blipFill>
        <p:spPr>
          <a:xfrm>
            <a:off x="9589770" y="2813508"/>
            <a:ext cx="2171429" cy="172381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4364" y="2813508"/>
            <a:ext cx="1540188" cy="2107257"/>
          </a:xfrm>
          <a:prstGeom prst="rect">
            <a:avLst/>
          </a:prstGeom>
        </p:spPr>
      </p:pic>
      <p:pic>
        <p:nvPicPr>
          <p:cNvPr id="9" name="Рисунок 8"/>
          <p:cNvPicPr>
            <a:picLocks noChangeAspect="1"/>
          </p:cNvPicPr>
          <p:nvPr/>
        </p:nvPicPr>
        <p:blipFill>
          <a:blip r:embed="rId6"/>
          <a:stretch>
            <a:fillRect/>
          </a:stretch>
        </p:blipFill>
        <p:spPr>
          <a:xfrm>
            <a:off x="1263615" y="2813508"/>
            <a:ext cx="1247619" cy="1723810"/>
          </a:xfrm>
          <a:prstGeom prst="rect">
            <a:avLst/>
          </a:prstGeom>
        </p:spPr>
      </p:pic>
      <p:pic>
        <p:nvPicPr>
          <p:cNvPr id="10" name="Рисунок 9"/>
          <p:cNvPicPr>
            <a:picLocks noChangeAspect="1"/>
          </p:cNvPicPr>
          <p:nvPr/>
        </p:nvPicPr>
        <p:blipFill>
          <a:blip r:embed="rId7"/>
          <a:stretch>
            <a:fillRect/>
          </a:stretch>
        </p:blipFill>
        <p:spPr>
          <a:xfrm>
            <a:off x="10083449" y="4701853"/>
            <a:ext cx="1426924" cy="2040834"/>
          </a:xfrm>
          <a:prstGeom prst="rect">
            <a:avLst/>
          </a:prstGeom>
        </p:spPr>
      </p:pic>
    </p:spTree>
    <p:extLst>
      <p:ext uri="{BB962C8B-B14F-4D97-AF65-F5344CB8AC3E}">
        <p14:creationId xmlns:p14="http://schemas.microsoft.com/office/powerpoint/2010/main" val="3268069557"/>
      </p:ext>
    </p:extLst>
  </p:cSld>
  <p:clrMapOvr>
    <a:masterClrMapping/>
  </p:clrMapOvr>
  <p:transition spd="slow" advClick="0"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7920" y="1045335"/>
            <a:ext cx="6400800" cy="5238996"/>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Συμμετοχή στο κοινό πρόγραμμα του Συλλόγου Ελλήνων Μόσχας, του Κέντρου Ελληνικού Πολιτισμού, του Ιστοτόπου “mail.ru”, του ελληνικού τουριστικού πρακτορείου “RentiTours” και του εκδοτικού οίκου “Albuka”(project manager – Mrs Olga Lapteva) για τη σύναψη Πρώτου Ζωντανού Ηλεκτρονικού Τουριστικού Ξεναγού για την Ελλάδα, η έντυπη εκδοχή του οποίου παρουσιάστηκε στην εορταστική εκδήλωση της Εθνικής  Επετείου του «ΟΧΙ» (28/10/2012).</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Συμμετοχή και συνδρομή στη μετάφραση στην ελληνική γλώσσα παροιμιωδών εκφράσεων για την έκδοση «Je suis Davidowitz» 2015  του γνωστού συγγραφέα Αρκάντιι Νταβιντόβιτς, που περιέχει παροιμιώδεις εκφράσεις σε διάφορες γλώσσες του κόσμου.</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136219" y="441757"/>
            <a:ext cx="364202" cy="369332"/>
          </a:xfrm>
          <a:prstGeom prst="rect">
            <a:avLst/>
          </a:prstGeom>
        </p:spPr>
        <p:txBody>
          <a:bodyPr wrap="none">
            <a:spAutoFit/>
          </a:bodyPr>
          <a:lstStyle/>
          <a:p>
            <a:r>
              <a:rPr lang="en-US" b="1" i="1" u="sng" dirty="0">
                <a:solidFill>
                  <a:srgbClr val="0070C0"/>
                </a:solidFill>
                <a:latin typeface="Times New Roman" panose="02020603050405020304" pitchFamily="18" charset="0"/>
                <a:cs typeface="Times New Roman" panose="02020603050405020304" pitchFamily="18" charset="0"/>
              </a:rPr>
              <a:t>6/</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056509" y="1045335"/>
            <a:ext cx="1760084" cy="2278391"/>
          </a:xfrm>
          <a:prstGeom prst="rect">
            <a:avLst/>
          </a:prstGeom>
        </p:spPr>
      </p:pic>
      <p:pic>
        <p:nvPicPr>
          <p:cNvPr id="6" name="Рисунок 5"/>
          <p:cNvPicPr>
            <a:picLocks noChangeAspect="1"/>
          </p:cNvPicPr>
          <p:nvPr/>
        </p:nvPicPr>
        <p:blipFill>
          <a:blip r:embed="rId3"/>
          <a:stretch>
            <a:fillRect/>
          </a:stretch>
        </p:blipFill>
        <p:spPr>
          <a:xfrm>
            <a:off x="10122201" y="1009404"/>
            <a:ext cx="1776873" cy="2314322"/>
          </a:xfrm>
          <a:prstGeom prst="rect">
            <a:avLst/>
          </a:prstGeom>
        </p:spPr>
      </p:pic>
      <p:pic>
        <p:nvPicPr>
          <p:cNvPr id="7" name="Рисунок 6"/>
          <p:cNvPicPr>
            <a:picLocks noChangeAspect="1"/>
          </p:cNvPicPr>
          <p:nvPr/>
        </p:nvPicPr>
        <p:blipFill>
          <a:blip r:embed="rId4"/>
          <a:stretch>
            <a:fillRect/>
          </a:stretch>
        </p:blipFill>
        <p:spPr>
          <a:xfrm>
            <a:off x="7647550" y="3804069"/>
            <a:ext cx="1914286" cy="2076190"/>
          </a:xfrm>
          <a:prstGeom prst="rect">
            <a:avLst/>
          </a:prstGeom>
        </p:spPr>
      </p:pic>
      <p:pic>
        <p:nvPicPr>
          <p:cNvPr id="8" name="Рисунок 7"/>
          <p:cNvPicPr>
            <a:picLocks noChangeAspect="1"/>
          </p:cNvPicPr>
          <p:nvPr/>
        </p:nvPicPr>
        <p:blipFill>
          <a:blip r:embed="rId5"/>
          <a:stretch>
            <a:fillRect/>
          </a:stretch>
        </p:blipFill>
        <p:spPr>
          <a:xfrm>
            <a:off x="9913140" y="3804069"/>
            <a:ext cx="1942857" cy="2742857"/>
          </a:xfrm>
          <a:prstGeom prst="rect">
            <a:avLst/>
          </a:prstGeom>
        </p:spPr>
      </p:pic>
    </p:spTree>
    <p:extLst>
      <p:ext uri="{BB962C8B-B14F-4D97-AF65-F5344CB8AC3E}">
        <p14:creationId xmlns:p14="http://schemas.microsoft.com/office/powerpoint/2010/main" val="112601022"/>
      </p:ext>
    </p:extLst>
  </p:cSld>
  <p:clrMapOvr>
    <a:masterClrMapping/>
  </p:clrMapOvr>
  <p:transition spd="slow" advClick="0"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15044" y="1389795"/>
            <a:ext cx="9731751" cy="365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48631"/>
      </p:ext>
    </p:extLst>
  </p:cSld>
  <p:clrMapOvr>
    <a:masterClrMapping/>
  </p:clrMapOvr>
  <p:transition spd="slow" advClick="0"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624" y="381000"/>
            <a:ext cx="2990273" cy="435725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776" y="1975071"/>
            <a:ext cx="2956541" cy="426164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061" y="381000"/>
            <a:ext cx="3112325" cy="4357255"/>
          </a:xfrm>
          <a:prstGeom prst="rect">
            <a:avLst/>
          </a:prstGeom>
        </p:spPr>
      </p:pic>
    </p:spTree>
    <p:extLst>
      <p:ext uri="{BB962C8B-B14F-4D97-AF65-F5344CB8AC3E}">
        <p14:creationId xmlns:p14="http://schemas.microsoft.com/office/powerpoint/2010/main" val="2906828799"/>
      </p:ext>
    </p:extLst>
  </p:cSld>
  <p:clrMapOvr>
    <a:masterClrMapping/>
  </p:clrMapOvr>
  <p:transition spd="slow" advClick="0"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702" y="494371"/>
            <a:ext cx="2562491" cy="389864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22" y="411244"/>
            <a:ext cx="2539835" cy="3898647"/>
          </a:xfrm>
          <a:prstGeom prst="rect">
            <a:avLst/>
          </a:prstGeom>
        </p:spPr>
      </p:pic>
      <p:pic>
        <p:nvPicPr>
          <p:cNvPr id="5" name="Picture 2" descr="детские книги"/>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22080" y="2858318"/>
            <a:ext cx="3069399" cy="306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9702"/>
      </p:ext>
    </p:extLst>
  </p:cSld>
  <p:clrMapOvr>
    <a:masterClrMapping/>
  </p:clrMapOvr>
  <p:transition spd="slow" advClick="0" advTm="5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7523" y="344384"/>
            <a:ext cx="8645235" cy="6365173"/>
          </a:xfrm>
        </p:spPr>
        <p:txBody>
          <a:bodyPr>
            <a:normAutofit/>
          </a:bodyPr>
          <a:lstStyle/>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b="1" i="1" u="sng" dirty="0">
                <a:solidFill>
                  <a:srgbClr val="0070C0"/>
                </a:solidFill>
                <a:latin typeface="Times New Roman" panose="02020603050405020304" pitchFamily="18" charset="0"/>
                <a:cs typeface="Times New Roman" panose="02020603050405020304" pitchFamily="18" charset="0"/>
              </a:rPr>
              <a:t>2/</a:t>
            </a:r>
            <a:endParaRPr lang="ru-RU" b="1" i="1" u="sng" dirty="0">
              <a:solidFill>
                <a:srgbClr val="0070C0"/>
              </a:solidFill>
              <a:latin typeface="Times New Roman" panose="02020603050405020304" pitchFamily="18" charset="0"/>
              <a:cs typeface="Times New Roman" panose="02020603050405020304" pitchFamily="18" charset="0"/>
            </a:endParaRPr>
          </a:p>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έκδοση βιβλίου του ιστορικού Ιωάννη Νικολόπουλου με τίτλο «Έλληνες και Ρωσία (18ος – 20ος αι.)», Ιανουάριος 2007</a:t>
            </a:r>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έκδοση εισηγήσεων της ημερίδας «Ρωσία και Ελλάδα: ιστορία και σύγχρονη εποχή» με συμμετοχή των επιφανέστερων Ρώσων ιστορικών-ελληνιστών, Μάιος 2008</a:t>
            </a:r>
            <a:endParaRPr lang="ru-RU" dirty="0"/>
          </a:p>
        </p:txBody>
      </p:sp>
      <p:pic>
        <p:nvPicPr>
          <p:cNvPr id="4" name="Рисунок 3"/>
          <p:cNvPicPr>
            <a:picLocks noChangeAspect="1"/>
          </p:cNvPicPr>
          <p:nvPr/>
        </p:nvPicPr>
        <p:blipFill>
          <a:blip r:embed="rId2"/>
          <a:stretch>
            <a:fillRect/>
          </a:stretch>
        </p:blipFill>
        <p:spPr>
          <a:xfrm>
            <a:off x="9620566" y="958549"/>
            <a:ext cx="1674421" cy="2414042"/>
          </a:xfrm>
          <a:prstGeom prst="rect">
            <a:avLst/>
          </a:prstGeom>
        </p:spPr>
      </p:pic>
      <p:pic>
        <p:nvPicPr>
          <p:cNvPr id="5" name="Рисунок 4"/>
          <p:cNvPicPr>
            <a:picLocks noChangeAspect="1"/>
          </p:cNvPicPr>
          <p:nvPr/>
        </p:nvPicPr>
        <p:blipFill>
          <a:blip r:embed="rId3"/>
          <a:stretch>
            <a:fillRect/>
          </a:stretch>
        </p:blipFill>
        <p:spPr>
          <a:xfrm>
            <a:off x="9610244" y="3930470"/>
            <a:ext cx="1625767" cy="2333763"/>
          </a:xfrm>
          <a:prstGeom prst="rect">
            <a:avLst/>
          </a:prstGeom>
        </p:spPr>
      </p:pic>
    </p:spTree>
    <p:extLst>
      <p:ext uri="{BB962C8B-B14F-4D97-AF65-F5344CB8AC3E}">
        <p14:creationId xmlns:p14="http://schemas.microsoft.com/office/powerpoint/2010/main" val="4024610511"/>
      </p:ext>
    </p:extLst>
  </p:cSld>
  <p:clrMapOvr>
    <a:masterClrMapping/>
  </p:clrMapOvr>
  <p:transition spd="slow" advClick="0"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9397" y="736270"/>
            <a:ext cx="9230456" cy="5512130"/>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	«Ρωσία-Ελλάδα. Κοινές σελίδες ιστορίας». Συλλογή άρθρων. Σειρά «Ιστορικό βιβλίο». Το υλικό προέρχεται από τα εξής επιστημονικά συνέδρια-ημερίδες που οργάνωσε το Κέντρο Ελληνικού Πολιτισμού: «Η Ναυμαχία του Ναυαρίνου: 180 χρόνια της ιστορικής ναυμαχίας» (2007), «Η ιστορική κληρονομιά στον πολιτισμό της σύγχρονης Ελλάδας» (2008) και «Ρωσίας-Ελλάδα: κοινές ιστορικές σελίδες» (2010).</a:t>
            </a: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«Η Ελλάδα στο σύστημα των διεθνών σχέσεων την περίοδο 1936-1941», του ελληνιστή, διδάκτορα ιστορίας Γιούρι Κβασνίν. Η μονογραφία πραγματεύεται τη θέση και το ρόλο της Ελλάδας στο σύστημα διεθνών σχέσεων τις παραμονές του Β΄ Παγκοσμίου Πολέμου, ενώ, βάσει πρωτογενούς αρχειακού υλικού, διαφωτίζονται θέματα όπως η πολιτική παλινδρόμησης της Ελλάδας την περίοδο της δικτατορίας του Ιωάννη Μεταξά, οι σχέσεις με την Αντάντ της Βαλκανικής, οι ελληνο-σοβιετικές σχέσεις, οι αιτίες της ήττας των ελληνοβρετανικών στρατευμάτων την περίοδο Απριλίου-Μαΐου 1940, η προετοιμασία των βρετανικών εκστρατευτικών στρατευμάτων για τη μάχη της Κρήτης, η ιστορική σημασία και βαρύτητα της </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9235" y="629392"/>
            <a:ext cx="1621677" cy="2359356"/>
          </a:xfrm>
          <a:prstGeom prst="rect">
            <a:avLst/>
          </a:prstGeom>
        </p:spPr>
      </p:pic>
      <p:pic>
        <p:nvPicPr>
          <p:cNvPr id="5" name="Рисунок 4"/>
          <p:cNvPicPr>
            <a:picLocks noChangeAspect="1"/>
          </p:cNvPicPr>
          <p:nvPr/>
        </p:nvPicPr>
        <p:blipFill>
          <a:blip r:embed="rId3"/>
          <a:stretch>
            <a:fillRect/>
          </a:stretch>
        </p:blipFill>
        <p:spPr>
          <a:xfrm>
            <a:off x="10299235" y="3258098"/>
            <a:ext cx="1621677" cy="2426230"/>
          </a:xfrm>
          <a:prstGeom prst="rect">
            <a:avLst/>
          </a:prstGeom>
        </p:spPr>
      </p:pic>
    </p:spTree>
    <p:extLst>
      <p:ext uri="{BB962C8B-B14F-4D97-AF65-F5344CB8AC3E}">
        <p14:creationId xmlns:p14="http://schemas.microsoft.com/office/powerpoint/2010/main" val="1141745619"/>
      </p:ext>
    </p:extLst>
  </p:cSld>
  <p:clrMapOvr>
    <a:masterClrMapping/>
  </p:clrMapOvr>
  <p:transition spd="slow" advClick="0"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6275" y="1116281"/>
            <a:ext cx="7303325" cy="5741719"/>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«Οι Έλληνες της Μπαλακλάβας και της Σεβαστούπολης». Μόσχα, εκδοτικός οίκος «Indrik», 2013</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Συμμετοχή της διευθύντριας του Κ.Ε.Π. Δώρας Γιαννίτση με επιστημονική εισήγηση με θέμα «Ο ελληνισμός και φιλελληνισμός στη Ρωσία: παρελθόν, παρόν, μέλλον» στο επιστημονικό συνέδριο  «Η σύγχρονη Ελλάδα στη διεθνή οικονομία και πολιτική», που πραγματοποιήθηκε από το Ινστιτούτο Παγκόσμιας Οικονομίας και Διεθνών Σχέσεων της Ακαδημίας Επιστημών της Ρωσίας (Μόσχα, 04 Οκτωβρίου 2013).</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29600" y="471766"/>
            <a:ext cx="1647619" cy="2847619"/>
          </a:xfrm>
          <a:prstGeom prst="rect">
            <a:avLst/>
          </a:prstGeom>
        </p:spPr>
      </p:pic>
      <p:pic>
        <p:nvPicPr>
          <p:cNvPr id="5" name="Рисунок 4"/>
          <p:cNvPicPr>
            <a:picLocks noChangeAspect="1"/>
          </p:cNvPicPr>
          <p:nvPr/>
        </p:nvPicPr>
        <p:blipFill>
          <a:blip r:embed="rId3"/>
          <a:stretch>
            <a:fillRect/>
          </a:stretch>
        </p:blipFill>
        <p:spPr>
          <a:xfrm>
            <a:off x="8423166" y="3701305"/>
            <a:ext cx="1761905" cy="2590476"/>
          </a:xfrm>
          <a:prstGeom prst="rect">
            <a:avLst/>
          </a:prstGeom>
        </p:spPr>
      </p:pic>
    </p:spTree>
    <p:extLst>
      <p:ext uri="{BB962C8B-B14F-4D97-AF65-F5344CB8AC3E}">
        <p14:creationId xmlns:p14="http://schemas.microsoft.com/office/powerpoint/2010/main" val="733307606"/>
      </p:ext>
    </p:extLst>
  </p:cSld>
  <p:clrMapOvr>
    <a:masterClrMapping/>
  </p:clrMapOvr>
  <p:transition spd="slow" advClick="0"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3541" y="436483"/>
            <a:ext cx="3905395" cy="5678383"/>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	«Η Γενοκτονία των Ελλήνων (Θράκη, Μικρά Ασία, Πόντος)» του Θεοφάνη Μαλκίδη, πρόλογος Θεοδώρας Γιαννίτση. Δεκέμβριος 2015</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«Η Γενοκτονία των Ελλήνων του Πόντου»  του Θεοφάνη Μαλκίδη, πρόλογος Θεοδώρας Γιαννίτση. Δεκέμβριος 2015.</a:t>
            </a:r>
            <a:endParaRPr lang="ru-RU" dirty="0"/>
          </a:p>
          <a:p>
            <a:endParaRPr lang="ru-RU" dirty="0"/>
          </a:p>
        </p:txBody>
      </p:sp>
      <p:pic>
        <p:nvPicPr>
          <p:cNvPr id="7170" name="Picture 2" descr="Η ΓΕΝΟΚΤΟΝΙΑ ΤΩΝ ΕΛΛΗΝΩΝ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9571" y="3595917"/>
            <a:ext cx="6457002" cy="293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Η ΓΕΝΟΚΤΟΝΙΑ ΤΩΝ ΕΛΛΗΝΩΝ TOY ΠONT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571" y="321466"/>
            <a:ext cx="6457002" cy="29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601074"/>
      </p:ext>
    </p:extLst>
  </p:cSld>
  <p:clrMapOvr>
    <a:masterClrMapping/>
  </p:clrMapOvr>
  <p:transition spd="slow" advClick="0"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обложка - переделанная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074" y="2220686"/>
            <a:ext cx="4212203" cy="30004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62349" y="0"/>
            <a:ext cx="8744198" cy="707886"/>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altLang="ru-RU" sz="20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«Η Ναυμαχία του Ναυαρίνου στα αρχεία της Κρατικής  Βιβλιοθήκης της Ρωσίας (πρώην  Βιβλιοθήκης «Λένιν»)»</a:t>
            </a:r>
            <a:endParaRPr lang="ru-RU" sz="20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Прямоугольник 2"/>
          <p:cNvSpPr/>
          <p:nvPr/>
        </p:nvSpPr>
        <p:spPr>
          <a:xfrm>
            <a:off x="1456707" y="1320265"/>
            <a:ext cx="6096000" cy="4801314"/>
          </a:xfrm>
          <a:prstGeom prst="rect">
            <a:avLst/>
          </a:prstGeom>
        </p:spPr>
        <p:txBody>
          <a:bodyPr>
            <a:spAutoFit/>
          </a:bodyPr>
          <a:lstStyle/>
          <a:p>
            <a:pPr algn="just">
              <a:spcAft>
                <a:spcPts val="0"/>
              </a:spcAft>
            </a:pPr>
            <a:r>
              <a:rPr lang="el-GR" dirty="0">
                <a:solidFill>
                  <a:srgbClr val="002060"/>
                </a:solidFill>
                <a:latin typeface="Times New Roman" panose="02020603050405020304" pitchFamily="18" charset="0"/>
                <a:ea typeface="SimSun" panose="02010600030101010101" pitchFamily="2" charset="-122"/>
              </a:rPr>
              <a:t>Με την ευκαιρία συμπλήρωσης επετείου 190 ετών του ιστορικού αυτού γεγονότος, της Ναυμαχίας του Ναυαρίνου, οι επίσημοι εορτασμοί του οποίου μόλις ολοκληρώθησαν στον γραφικό κόλπο του Ναυαρίνου (</a:t>
            </a:r>
            <a:r>
              <a:rPr lang="el-GR" i="1" dirty="0">
                <a:solidFill>
                  <a:srgbClr val="002060"/>
                </a:solidFill>
                <a:latin typeface="Times New Roman" panose="02020603050405020304" pitchFamily="18" charset="0"/>
                <a:ea typeface="SimSun" panose="02010600030101010101" pitchFamily="2" charset="-122"/>
              </a:rPr>
              <a:t>Πύλου</a:t>
            </a:r>
            <a:r>
              <a:rPr lang="el-GR" dirty="0">
                <a:solidFill>
                  <a:srgbClr val="002060"/>
                </a:solidFill>
                <a:latin typeface="Times New Roman" panose="02020603050405020304" pitchFamily="18" charset="0"/>
                <a:ea typeface="SimSun" panose="02010600030101010101" pitchFamily="2" charset="-122"/>
              </a:rPr>
              <a:t>), το Κέντρο Ελληνικού Πολιτισμού (Κ.Ε.Π.) έλαβε άμεση συμμετοχή σε αυτούς και μαζί με τους φίλους και συνεργάτες μας, τη Μεσσηνιακή Αμφικτυονία, προβήκαμε στην επανέκδοση του δίγλωσσου λευκώματος-καταλόγου μας «Η Ναυμαχία του Ναυαρίνου στα αρχεία της Κρατικής Βιβλιοθήκης της Ρωσίας (πρώην βιβλιοθήκης «Lenin»)», το οποίο πρωτοεκδώσαμε προ 10ετίας, με την ευκαιρία διεξαγωγής ομώνυμης έκθεσης και επιστημονικής ημερίδας στην καρδιά της Μόσχας, στην Κρατική Βιβλιοθήκη της Ρωσίας (23-30 Οκτωβρίου 2007).</a:t>
            </a:r>
            <a:endParaRPr lang="ru-RU" dirty="0">
              <a:latin typeface="Times New Roman" panose="02020603050405020304" pitchFamily="18" charset="0"/>
              <a:ea typeface="SimSun" panose="02010600030101010101" pitchFamily="2" charset="-122"/>
            </a:endParaRPr>
          </a:p>
          <a:p>
            <a:pPr algn="just">
              <a:spcAft>
                <a:spcPts val="0"/>
              </a:spcAft>
            </a:pPr>
            <a:r>
              <a:rPr lang="el-GR" dirty="0">
                <a:solidFill>
                  <a:srgbClr val="002060"/>
                </a:solidFill>
                <a:latin typeface="Times New Roman" panose="02020603050405020304" pitchFamily="18" charset="0"/>
                <a:ea typeface="SimSun" panose="02010600030101010101" pitchFamily="2" charset="-122"/>
              </a:rPr>
              <a:t> </a:t>
            </a:r>
            <a:endParaRPr lang="ru-RU" dirty="0">
              <a:latin typeface="Times New Roman" panose="02020603050405020304" pitchFamily="18" charset="0"/>
              <a:ea typeface="SimSun" panose="02010600030101010101" pitchFamily="2" charset="-122"/>
            </a:endParaRPr>
          </a:p>
          <a:p>
            <a:pPr algn="just">
              <a:spcAft>
                <a:spcPts val="0"/>
              </a:spcAft>
            </a:pPr>
            <a:r>
              <a:rPr lang="el-GR" dirty="0">
                <a:solidFill>
                  <a:srgbClr val="002060"/>
                </a:solidFill>
                <a:latin typeface="Times New Roman" panose="02020603050405020304" pitchFamily="18" charset="0"/>
                <a:ea typeface="SimSun" panose="02010600030101010101" pitchFamily="2" charset="-122"/>
              </a:rPr>
              <a:t>Την έκδοση προλογίζει ο μεγάλος Ρώσος Ελληνιστής, που πρόσφατα απεβίωσε, καθηγητής, ακαδημαϊκός </a:t>
            </a:r>
            <a:r>
              <a:rPr lang="el-GR" i="1" u="sng" dirty="0">
                <a:solidFill>
                  <a:srgbClr val="002060"/>
                </a:solidFill>
                <a:latin typeface="Times New Roman" panose="02020603050405020304" pitchFamily="18" charset="0"/>
                <a:ea typeface="SimSun" panose="02010600030101010101" pitchFamily="2" charset="-122"/>
              </a:rPr>
              <a:t>Γκριγκόριι Αρς</a:t>
            </a:r>
            <a:r>
              <a:rPr lang="el-GR" dirty="0">
                <a:solidFill>
                  <a:srgbClr val="002060"/>
                </a:solidFill>
                <a:latin typeface="Times New Roman" panose="02020603050405020304" pitchFamily="18" charset="0"/>
                <a:ea typeface="SimSun" panose="02010600030101010101" pitchFamily="2" charset="-122"/>
              </a:rPr>
              <a:t>, </a:t>
            </a:r>
            <a:r>
              <a:rPr lang="el-GR" dirty="0">
                <a:solidFill>
                  <a:srgbClr val="002060"/>
                </a:solidFill>
                <a:latin typeface="Times New Roman" panose="02020603050405020304" pitchFamily="18" charset="0"/>
                <a:ea typeface="Calibri" panose="020F0502020204030204" pitchFamily="34" charset="0"/>
              </a:rPr>
              <a:t>Οκτώβριος</a:t>
            </a:r>
            <a:r>
              <a:rPr lang="x-none" dirty="0">
                <a:solidFill>
                  <a:srgbClr val="002060"/>
                </a:solidFill>
                <a:latin typeface="Times New Roman" panose="02020603050405020304" pitchFamily="18" charset="0"/>
                <a:ea typeface="Calibri" panose="020F0502020204030204" pitchFamily="34" charset="0"/>
              </a:rPr>
              <a:t> 2017</a:t>
            </a:r>
            <a:r>
              <a:rPr lang="el-GR" dirty="0">
                <a:solidFill>
                  <a:srgbClr val="002060"/>
                </a:solidFill>
                <a:latin typeface="Times New Roman" panose="02020603050405020304" pitchFamily="18" charset="0"/>
                <a:ea typeface="Calibri" panose="020F0502020204030204" pitchFamily="34" charset="0"/>
              </a:rPr>
              <a:t>, Πύλος/Ναυαρίνο (Ελλάδα).</a:t>
            </a:r>
            <a:endParaRPr lang="ru-RU"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736732047"/>
      </p:ext>
    </p:extLst>
  </p:cSld>
  <p:clrMapOvr>
    <a:masterClrMapping/>
  </p:clrMapOvr>
  <p:transition spd="slow" advClick="0"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6358" y="89908"/>
            <a:ext cx="8225642" cy="1754326"/>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dirty="0">
                <a:solidFill>
                  <a:srgbClr val="002060"/>
                </a:solidFill>
                <a:latin typeface="Times New Roman" panose="02020603050405020304" pitchFamily="18" charset="0"/>
                <a:ea typeface="Times New Roman" panose="02020603050405020304" pitchFamily="18" charset="0"/>
              </a:rPr>
              <a:t>Eπανέκδοση του προσφάτως βραβευθέντος βιβλίου της διευθύντριας του Κέντρου Ελληνικού Πολιτισμού (Κ.Ε.Π.) Θεοδώρας Γιαννίτση «Ο ελληνικός κόσμος από τα τέλη του 18ου έως τις αρχές του 20ου αιώνα μέσα από τις ρωσικές πηγές (αναφορικά  με τη μελέτη της εθνικής συνείδησης των Ελλήνων)». Η παρούσα έκδοση είναι δίγλωσση (ρωσική, ελληνική), γεγονός που ανταποκρίνεται και στις παιδαγωγικές-εκπαιδευτικές σκοπιμότητες τους Κ.Ε.Π.</a:t>
            </a:r>
            <a:endParaRPr lang="ru-RU" sz="1050"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1080656" y="1971817"/>
            <a:ext cx="7101444" cy="5155257"/>
          </a:xfrm>
          <a:prstGeom prst="rect">
            <a:avLst/>
          </a:prstGeom>
        </p:spPr>
        <p:txBody>
          <a:bodyPr wrap="square">
            <a:spAutoFit/>
          </a:bodyPr>
          <a:lstStyle/>
          <a:p>
            <a:pPr marL="179705" algn="just">
              <a:spcAft>
                <a:spcPts val="600"/>
              </a:spcAft>
            </a:pPr>
            <a:r>
              <a:rPr lang="el-GR" dirty="0">
                <a:solidFill>
                  <a:srgbClr val="002060"/>
                </a:solidFill>
                <a:latin typeface="Times New Roman" panose="02020603050405020304" pitchFamily="18" charset="0"/>
                <a:ea typeface="Times New Roman" panose="02020603050405020304" pitchFamily="18" charset="0"/>
              </a:rPr>
              <a:t>Ο ελληνικός κόσμος από τα τέλη του 18ου έως τις αρχές του 20ου αιώνα μέσα από τις ρωσικές πηγές (αναφορικά  με τη μελέτη της εθνικής συνείδησης των Ελλήνων)». Η εν λόγω μονογραφία της Δώρας Γιαννίτση εκδόθηκε δύο φορές στη Ρωσία (2001 και 2002) και αναφέρεται στη μελέτη της διαδικασίας διαμόρφωσης της ελληνικής εθνικής συνείδησης κατά την ως άνω δηλωμένη περίοδο. Αξιοποιώντας αρχειακό υλικό, αναξιοποίητο μέχρι τούδε,  για τη δράση της ελληνικής ομογένειας στη Νότια Ρωσία, καθώς και απομνημονεύματα Ρώσων περιηγητών, που επισκέφθηκαν τον ελληνικό κόσμο τη δεδομένη περίοδο, η συγκεκριμένη μελέτη  εξετάζει τη διαδικασία διαμόρφωσης της εθνικής συνείδησης, ταυτότητας των Ελλήνων, τον δείκτη προσαρμογής και αφομοίωσής τους στην πραγματικότητα του Νότου της Ρωσίας, καθώς και το βαθμό ενσωμάτωσής τους στις διεργασίες, που λαμβάνουν χώρα στην ελληνική επικράτεια, αλλά και την αμοιβαία αντιμετώπιση Ελλήνων και Ρώσων, περιέχει δε πλούσιο ηθογραφικό υλικό για το ιστορικό-πολιτικό-κοινωνικό πλαίσιο του ελληνικού κόσμου κατά τη δεδομένη περίοδο.</a:t>
            </a:r>
          </a:p>
          <a:p>
            <a:pPr marL="179705" algn="just">
              <a:spcAft>
                <a:spcPts val="600"/>
              </a:spcAft>
            </a:pPr>
            <a:endParaRPr lang="el-GR" dirty="0">
              <a:solidFill>
                <a:srgbClr val="000099"/>
              </a:solidFill>
              <a:latin typeface="Times New Roman" panose="02020603050405020304" pitchFamily="18" charset="0"/>
              <a:ea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092" y="2019702"/>
            <a:ext cx="3409833" cy="229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083" y="5187085"/>
            <a:ext cx="2609850" cy="7905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005117" y="4431245"/>
            <a:ext cx="2061782" cy="646331"/>
          </a:xfrm>
          <a:prstGeom prst="rect">
            <a:avLst/>
          </a:prstGeom>
        </p:spPr>
        <p:txBody>
          <a:bodyPr wrap="none">
            <a:spAutoFit/>
          </a:bodyPr>
          <a:lstStyle/>
          <a:p>
            <a:pPr lvl="0" algn="ctr" eaLnBrk="0" fontAlgn="base" hangingPunct="0">
              <a:spcBef>
                <a:spcPct val="0"/>
              </a:spcBef>
              <a:spcAft>
                <a:spcPct val="0"/>
              </a:spcAft>
            </a:pPr>
            <a:r>
              <a:rPr lang="el-GR" altLang="ru-RU" b="1" i="1" dirty="0">
                <a:solidFill>
                  <a:srgbClr val="0000CC"/>
                </a:solidFill>
                <a:latin typeface="Palatino Linotype" panose="02040502050505030304" pitchFamily="18" charset="0"/>
                <a:ea typeface="Calibri" panose="020F0502020204030204" pitchFamily="34" charset="0"/>
              </a:rPr>
              <a:t>Με την  ευγενική </a:t>
            </a:r>
            <a:endParaRPr lang="en-US" altLang="ru-RU" b="1" i="1" dirty="0">
              <a:solidFill>
                <a:srgbClr val="0000CC"/>
              </a:solidFill>
              <a:latin typeface="Palatino Linotype" panose="02040502050505030304" pitchFamily="18" charset="0"/>
              <a:ea typeface="Calibri" panose="020F0502020204030204" pitchFamily="34" charset="0"/>
            </a:endParaRPr>
          </a:p>
          <a:p>
            <a:pPr lvl="0" algn="ctr" eaLnBrk="0" fontAlgn="base" hangingPunct="0">
              <a:spcBef>
                <a:spcPct val="0"/>
              </a:spcBef>
              <a:spcAft>
                <a:spcPct val="0"/>
              </a:spcAft>
            </a:pPr>
            <a:r>
              <a:rPr lang="el-GR" altLang="ru-RU" b="1" i="1" dirty="0">
                <a:solidFill>
                  <a:srgbClr val="0000CC"/>
                </a:solidFill>
                <a:latin typeface="Palatino Linotype" panose="02040502050505030304" pitchFamily="18" charset="0"/>
                <a:ea typeface="Calibri" panose="020F0502020204030204" pitchFamily="34" charset="0"/>
              </a:rPr>
              <a:t>υποστήριξη</a:t>
            </a:r>
            <a:endParaRPr lang="ru-RU" altLang="ru-RU" sz="2800" dirty="0">
              <a:latin typeface="Arial" panose="020B0604020202020204" pitchFamily="34" charset="0"/>
            </a:endParaRPr>
          </a:p>
        </p:txBody>
      </p:sp>
    </p:spTree>
    <p:extLst>
      <p:ext uri="{BB962C8B-B14F-4D97-AF65-F5344CB8AC3E}">
        <p14:creationId xmlns:p14="http://schemas.microsoft.com/office/powerpoint/2010/main" val="22669458"/>
      </p:ext>
    </p:extLst>
  </p:cSld>
  <p:clrMapOvr>
    <a:masterClrMapping/>
  </p:clrMapOvr>
  <p:transition spd="slow" advClick="0" advTm="5000">
    <p:wipe/>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TM10001105[[fn=Урожай]]</Template>
  <TotalTime>28</TotalTime>
  <Words>806</Words>
  <Application>Microsoft Office PowerPoint</Application>
  <PresentationFormat>Широкоэкранный</PresentationFormat>
  <Paragraphs>61</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SimSun</vt:lpstr>
      <vt:lpstr>Arial</vt:lpstr>
      <vt:lpstr>Calibri</vt:lpstr>
      <vt:lpstr>Franklin Gothic Book</vt:lpstr>
      <vt:lpstr>Palatino Linotype</vt:lpstr>
      <vt:lpstr>Times New Roman</vt:lpstr>
      <vt:lpstr>Verdana</vt:lpstr>
      <vt:lpstr>Wingdings 3</vt:lpstr>
      <vt:lpstr>Crop</vt:lpstr>
      <vt:lpstr>                                           Εκδοτικό έργο Κ.Ε.Π.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Εκδοτικό έργο Κ.Ε.Π.</dc:title>
  <dc:creator>Пользователь</dc:creator>
  <cp:lastModifiedBy>HP</cp:lastModifiedBy>
  <cp:revision>5</cp:revision>
  <dcterms:created xsi:type="dcterms:W3CDTF">2018-11-13T08:18:42Z</dcterms:created>
  <dcterms:modified xsi:type="dcterms:W3CDTF">2018-11-14T07:28:11Z</dcterms:modified>
</cp:coreProperties>
</file>